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12"/>
  </p:notesMasterIdLst>
  <p:sldIdLst>
    <p:sldId id="256" r:id="rId2"/>
    <p:sldId id="257" r:id="rId3"/>
    <p:sldId id="265" r:id="rId4"/>
    <p:sldId id="259" r:id="rId5"/>
    <p:sldId id="260" r:id="rId6"/>
    <p:sldId id="258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42"/>
    <p:restoredTop sz="94635"/>
  </p:normalViewPr>
  <p:slideViewPr>
    <p:cSldViewPr snapToGrid="0" snapToObjects="1">
      <p:cViewPr varScale="1">
        <p:scale>
          <a:sx n="104" d="100"/>
          <a:sy n="104" d="100"/>
        </p:scale>
        <p:origin x="5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E45EC-26D3-914C-92A4-DF2E03AA67B1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31494-4738-CC4E-B0D6-D1F8A36F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48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A31494-4738-CC4E-B0D6-D1F8A36F632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134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9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28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6388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455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1294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42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070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5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92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49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81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06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37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94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92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68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0446A-41AC-D64F-BC8F-834F87965B95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168A6B4-AC9E-104A-831A-6159FE90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33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C7F82-331E-F847-B610-6FF87EA99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4209129"/>
            <a:ext cx="8915399" cy="2262781"/>
          </a:xfrm>
        </p:spPr>
        <p:txBody>
          <a:bodyPr>
            <a:normAutofit fontScale="90000"/>
          </a:bodyPr>
          <a:lstStyle/>
          <a:p>
            <a:br>
              <a:rPr lang="ru-RU" sz="4400" dirty="0"/>
            </a:br>
            <a:br>
              <a:rPr lang="ru-RU" sz="4400" dirty="0"/>
            </a:br>
            <a:br>
              <a:rPr lang="ru-RU" sz="4400" dirty="0"/>
            </a:br>
            <a:br>
              <a:rPr lang="ru-RU" sz="4400" dirty="0"/>
            </a:br>
            <a:br>
              <a:rPr lang="ru-RU" sz="4400" dirty="0"/>
            </a:br>
            <a:br>
              <a:rPr lang="ru-RU" sz="4400" dirty="0"/>
            </a:br>
            <a:br>
              <a:rPr lang="ru-RU" sz="4400" dirty="0"/>
            </a:br>
            <a:br>
              <a:rPr lang="ru-RU" sz="4400" dirty="0"/>
            </a:br>
            <a:r>
              <a:rPr lang="ru-RU" sz="4400" dirty="0"/>
              <a:t>Сквозь призму Первой мировой войны: изменение восприятия суфражизма и феминизма в трудах </a:t>
            </a:r>
            <a:r>
              <a:rPr lang="ru-RU" sz="4400" dirty="0" err="1"/>
              <a:t>Сисели</a:t>
            </a:r>
            <a:r>
              <a:rPr lang="ru-RU" sz="4400" dirty="0"/>
              <a:t> Гамильтон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D80F49-D367-344F-B75E-6964B4BE5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1" y="4411296"/>
            <a:ext cx="8915399" cy="1126283"/>
          </a:xfrm>
        </p:spPr>
        <p:txBody>
          <a:bodyPr/>
          <a:lstStyle/>
          <a:p>
            <a:r>
              <a:rPr lang="ru-RU" dirty="0"/>
              <a:t>На основе статьи Лиз </a:t>
            </a:r>
            <a:r>
              <a:rPr lang="ru-RU" dirty="0" err="1"/>
              <a:t>Сандерс</a:t>
            </a:r>
            <a:r>
              <a:rPr lang="ru-RU" dirty="0"/>
              <a:t> «До и после 1914 года: избирательное право и феминизм в трудах </a:t>
            </a:r>
            <a:r>
              <a:rPr lang="ru-RU" dirty="0" err="1"/>
              <a:t>Сисели</a:t>
            </a:r>
            <a:r>
              <a:rPr lang="ru-RU" dirty="0"/>
              <a:t> Гамильтон»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833C53-6AE5-AE45-B0AD-80F19222C862}"/>
              </a:ext>
            </a:extLst>
          </p:cNvPr>
          <p:cNvSpPr txBox="1"/>
          <p:nvPr/>
        </p:nvSpPr>
        <p:spPr>
          <a:xfrm>
            <a:off x="9602787" y="5739745"/>
            <a:ext cx="2510624" cy="1118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Bef>
                <a:spcPts val="1000"/>
              </a:spcBef>
              <a:buClr>
                <a:schemeClr val="accent1"/>
              </a:buClr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Подготовлено:</a:t>
            </a:r>
          </a:p>
          <a:p>
            <a:pPr algn="r">
              <a:spcBef>
                <a:spcPts val="1000"/>
              </a:spcBef>
              <a:buClr>
                <a:schemeClr val="accent1"/>
              </a:buClr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Бобковой Анастасией</a:t>
            </a:r>
          </a:p>
          <a:p>
            <a:pPr algn="r">
              <a:spcBef>
                <a:spcPts val="1000"/>
              </a:spcBef>
              <a:buClr>
                <a:schemeClr val="accent1"/>
              </a:buClr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541 группа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822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EBE43F0-80D2-0441-AD2C-8CEE8B329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Вывод: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D7DB8647-74DF-1E43-B064-F53303D3E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29722"/>
            <a:ext cx="5408611" cy="4374122"/>
          </a:xfrm>
        </p:spPr>
        <p:txBody>
          <a:bodyPr>
            <a:normAutofit/>
          </a:bodyPr>
          <a:lstStyle/>
          <a:p>
            <a:r>
              <a:rPr lang="ru-RU" dirty="0"/>
              <a:t>Хотя Гамильтон, возможно, преуменьшала важность борьбы за избирательное право в свете войны и в контексте многих других ее феминистских работ, тщательное изучение ее публицистики и документальной литературы, наряду с ее пьесами и романами, показывает, что женское избирательное право, экономическое, социальное и сексуальное равенство были центральными темами в ее стремлении переосмыслить гендерные отношения в первые несколько десятилетий двадцатого века. </a:t>
            </a:r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F7FDA6C-1632-7B46-ADA0-4EF768814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1529722"/>
            <a:ext cx="27432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754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50474-CB34-7D4C-B6A8-9ACB68B35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1" y="469366"/>
            <a:ext cx="8911687" cy="1280890"/>
          </a:xfrm>
        </p:spPr>
        <p:txBody>
          <a:bodyPr/>
          <a:lstStyle/>
          <a:p>
            <a:br>
              <a:rPr lang="ru-RU" dirty="0"/>
            </a:br>
            <a:r>
              <a:rPr lang="ru-RU" dirty="0"/>
              <a:t>Лиз Шапиро </a:t>
            </a:r>
            <a:r>
              <a:rPr lang="ru-RU" dirty="0" err="1"/>
              <a:t>Сандерс</a:t>
            </a:r>
            <a:r>
              <a:rPr lang="ru-RU" dirty="0"/>
              <a:t>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CC1521E-21DB-9D44-A381-861A4B9AA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26222"/>
            <a:ext cx="5408611" cy="4107668"/>
          </a:xfrm>
        </p:spPr>
        <p:txBody>
          <a:bodyPr>
            <a:normAutofit/>
          </a:bodyPr>
          <a:lstStyle/>
          <a:p>
            <a:r>
              <a:rPr lang="ru-RU" dirty="0"/>
              <a:t>доцент кафедры английской литературы и культурологии </a:t>
            </a:r>
            <a:r>
              <a:rPr lang="ru-RU" dirty="0" err="1"/>
              <a:t>Хэмпширского</a:t>
            </a:r>
            <a:r>
              <a:rPr lang="ru-RU" dirty="0"/>
              <a:t> колледжа; </a:t>
            </a:r>
          </a:p>
          <a:p>
            <a:r>
              <a:rPr lang="ru-RU" dirty="0"/>
              <a:t>исследовательские интересы: британская литература </a:t>
            </a:r>
            <a:r>
              <a:rPr lang="en-US" dirty="0"/>
              <a:t>XIX</a:t>
            </a:r>
            <a:r>
              <a:rPr lang="ru-RU" dirty="0"/>
              <a:t> и </a:t>
            </a:r>
            <a:r>
              <a:rPr lang="en-US" dirty="0"/>
              <a:t>XX</a:t>
            </a:r>
            <a:r>
              <a:rPr lang="ru-RU" dirty="0"/>
              <a:t> веков, печатные СМИ, киноведение, женские и гендерные исследования;</a:t>
            </a:r>
          </a:p>
          <a:p>
            <a:r>
              <a:rPr lang="ru-RU" dirty="0"/>
              <a:t>Монографии: «</a:t>
            </a:r>
            <a:r>
              <a:rPr lang="ru-RU" dirty="0" err="1"/>
              <a:t>Consuming</a:t>
            </a:r>
            <a:r>
              <a:rPr lang="ru-RU" dirty="0"/>
              <a:t> </a:t>
            </a:r>
            <a:r>
              <a:rPr lang="ru-RU" dirty="0" err="1"/>
              <a:t>Fantasies</a:t>
            </a:r>
            <a:r>
              <a:rPr lang="ru-RU" dirty="0"/>
              <a:t>: </a:t>
            </a:r>
            <a:r>
              <a:rPr lang="ru-RU" dirty="0" err="1"/>
              <a:t>Labor</a:t>
            </a:r>
            <a:r>
              <a:rPr lang="ru-RU" dirty="0"/>
              <a:t>, </a:t>
            </a:r>
            <a:r>
              <a:rPr lang="ru-RU" dirty="0" err="1"/>
              <a:t>Leisure</a:t>
            </a:r>
            <a:r>
              <a:rPr lang="ru-RU" dirty="0"/>
              <a:t>,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London</a:t>
            </a:r>
            <a:r>
              <a:rPr lang="ru-RU" dirty="0"/>
              <a:t> </a:t>
            </a:r>
            <a:r>
              <a:rPr lang="ru-RU" dirty="0" err="1"/>
              <a:t>Shopgirl</a:t>
            </a:r>
            <a:r>
              <a:rPr lang="ru-RU" dirty="0"/>
              <a:t>, 1880–1920» и «</a:t>
            </a:r>
            <a:r>
              <a:rPr lang="ru-RU" dirty="0" err="1"/>
              <a:t>Embodied</a:t>
            </a:r>
            <a:r>
              <a:rPr lang="ru-RU" dirty="0"/>
              <a:t> </a:t>
            </a:r>
            <a:r>
              <a:rPr lang="ru-RU" dirty="0" err="1"/>
              <a:t>Utopias</a:t>
            </a:r>
            <a:r>
              <a:rPr lang="ru-RU" dirty="0"/>
              <a:t>: </a:t>
            </a:r>
            <a:r>
              <a:rPr lang="ru-RU" dirty="0" err="1"/>
              <a:t>Gender</a:t>
            </a:r>
            <a:r>
              <a:rPr lang="ru-RU" dirty="0"/>
              <a:t>, </a:t>
            </a:r>
            <a:r>
              <a:rPr lang="ru-RU" dirty="0" err="1"/>
              <a:t>Social</a:t>
            </a:r>
            <a:r>
              <a:rPr lang="ru-RU" dirty="0"/>
              <a:t> </a:t>
            </a:r>
            <a:r>
              <a:rPr lang="ru-RU" dirty="0" err="1"/>
              <a:t>Change</a:t>
            </a:r>
            <a:r>
              <a:rPr lang="ru-RU" dirty="0"/>
              <a:t>,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Modern</a:t>
            </a:r>
            <a:r>
              <a:rPr lang="ru-RU" dirty="0"/>
              <a:t> </a:t>
            </a:r>
            <a:r>
              <a:rPr lang="ru-RU" dirty="0" err="1"/>
              <a:t>Metropolis</a:t>
            </a:r>
            <a:r>
              <a:rPr lang="ru-RU" dirty="0"/>
              <a:t>».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012D352-00AE-6844-8A53-7BC8F7D71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1" y="2050422"/>
            <a:ext cx="2939391" cy="421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id="{4838B088-9763-464E-94CF-3C232276E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4292" y="666843"/>
            <a:ext cx="3992732" cy="576262"/>
          </a:xfrm>
        </p:spPr>
        <p:txBody>
          <a:bodyPr/>
          <a:lstStyle/>
          <a:p>
            <a:r>
              <a:rPr lang="ru-RU" dirty="0"/>
              <a:t>Тема исследования: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81381645-8BF1-F443-93DA-F121D812B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1527858"/>
            <a:ext cx="4342893" cy="4375168"/>
          </a:xfrm>
        </p:spPr>
        <p:txBody>
          <a:bodyPr/>
          <a:lstStyle/>
          <a:p>
            <a:r>
              <a:rPr lang="ru-RU" dirty="0"/>
              <a:t>«</a:t>
            </a:r>
            <a:r>
              <a:rPr lang="en-US" dirty="0"/>
              <a:t>Before and After</a:t>
            </a:r>
            <a:r>
              <a:rPr lang="ru-RU" dirty="0"/>
              <a:t> 1914: </a:t>
            </a:r>
            <a:r>
              <a:rPr lang="en-US" dirty="0"/>
              <a:t>Suffrage and Feminism in The Writings of Cicely Hamilton</a:t>
            </a:r>
            <a:r>
              <a:rPr lang="ru-RU" dirty="0"/>
              <a:t>» </a:t>
            </a:r>
          </a:p>
          <a:p>
            <a:r>
              <a:rPr lang="ru-RU" dirty="0"/>
              <a:t>Сравнительный анализ произведений одного человека в разные периоды времени позволило автору рассмотреть множество аспектов периодических изданий, включая не только сам материал, но и «запросы» аудитории, видоизменившиеся формы и жанры. 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8121CA7B-8C17-C842-B60B-B08298EFBB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36793" y="2852738"/>
            <a:ext cx="3999001" cy="576262"/>
          </a:xfrm>
        </p:spPr>
        <p:txBody>
          <a:bodyPr/>
          <a:lstStyle/>
          <a:p>
            <a:r>
              <a:rPr lang="ru-RU" dirty="0"/>
              <a:t>Объект исследования: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F38E62AA-94E3-F54A-9609-9B8EE3A62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6957" y="3865944"/>
            <a:ext cx="4338674" cy="2033854"/>
          </a:xfrm>
        </p:spPr>
        <p:txBody>
          <a:bodyPr/>
          <a:lstStyle/>
          <a:p>
            <a:r>
              <a:rPr lang="ru-RU" dirty="0" err="1"/>
              <a:t>Сисели</a:t>
            </a:r>
            <a:r>
              <a:rPr lang="ru-RU" dirty="0"/>
              <a:t> Гамильтон (1872-1952) – драматург, журналистка, актриса, писатель</a:t>
            </a:r>
          </a:p>
        </p:txBody>
      </p:sp>
    </p:spTree>
    <p:extLst>
      <p:ext uri="{BB962C8B-B14F-4D97-AF65-F5344CB8AC3E}">
        <p14:creationId xmlns:p14="http://schemas.microsoft.com/office/powerpoint/2010/main" val="289141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50474-CB34-7D4C-B6A8-9ACB68B35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13711"/>
            <a:ext cx="8911687" cy="1280890"/>
          </a:xfrm>
        </p:spPr>
        <p:txBody>
          <a:bodyPr/>
          <a:lstStyle/>
          <a:p>
            <a:br>
              <a:rPr lang="ru-RU" dirty="0"/>
            </a:br>
            <a:r>
              <a:rPr lang="ru-RU" dirty="0" err="1"/>
              <a:t>Сисели</a:t>
            </a:r>
            <a:r>
              <a:rPr lang="ru-RU" dirty="0"/>
              <a:t> Гамильтон (1872–1952)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A3C42F-9992-E847-A981-57E3D2FCA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80491" y="1799390"/>
            <a:ext cx="5106573" cy="4111832"/>
          </a:xfrm>
        </p:spPr>
        <p:txBody>
          <a:bodyPr>
            <a:normAutofit/>
          </a:bodyPr>
          <a:lstStyle/>
          <a:p>
            <a:r>
              <a:rPr lang="ru-RU" dirty="0"/>
              <a:t>Дата рождения: 15 июня, 1872</a:t>
            </a:r>
          </a:p>
          <a:p>
            <a:r>
              <a:rPr lang="ru-RU" dirty="0"/>
              <a:t>Место рождения: Лондон, Англия</a:t>
            </a:r>
          </a:p>
          <a:p>
            <a:r>
              <a:rPr lang="ru-RU" dirty="0"/>
              <a:t>Дата смерти: 6 декабря,1952 (80 лет)</a:t>
            </a:r>
          </a:p>
          <a:p>
            <a:r>
              <a:rPr lang="ru-RU" dirty="0"/>
              <a:t>Профессия: английская актриса, драматург, писательница, журналистка</a:t>
            </a:r>
          </a:p>
          <a:p>
            <a:r>
              <a:rPr lang="ru-RU" dirty="0"/>
              <a:t>Известна своим вкладом в движение за предоставление избирательных прав женщинам и за активное участие в феминистском движении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F2C73F6-D48C-C24A-A217-27638ADD8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6238" y="1799390"/>
            <a:ext cx="2913682" cy="411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3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50474-CB34-7D4C-B6A8-9ACB68B35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en-US" dirty="0"/>
              <a:t>Before and After</a:t>
            </a:r>
            <a:r>
              <a:rPr lang="ru-RU" dirty="0"/>
              <a:t> 1914: </a:t>
            </a:r>
            <a:r>
              <a:rPr lang="en-US" dirty="0"/>
              <a:t>Suffrage and Feminism in The Writings of Cicely Hamilton</a:t>
            </a:r>
            <a:r>
              <a:rPr lang="ru-RU" dirty="0"/>
              <a:t>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A3C42F-9992-E847-A981-57E3D2FCA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2018" y="2133600"/>
            <a:ext cx="4821058" cy="377762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Источники: проведен анализ всех опубликованных статей активистки, художественных произведений Гамильтон, ее автобиографии, трудов современников и рецензий на ее работы. </a:t>
            </a:r>
          </a:p>
          <a:p>
            <a:r>
              <a:rPr lang="ru-RU" dirty="0"/>
              <a:t>Материал статьи сопровождает многократное привлечение разнообразной литературы, включающей базовые труды с описанием эпохи, специализированную публицистику, посвященную движению суфражизма и феминизма, а также работы о самой Гамильтон и ее деятельности. 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CC1521E-21DB-9D44-A381-861A4B9AA5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Список работ Гамильтон: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5508611-B613-C348-8254-1F6D1D97B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747" y="2463360"/>
            <a:ext cx="3275867" cy="396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32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50474-CB34-7D4C-B6A8-9ACB68B35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13095"/>
            <a:ext cx="8911687" cy="1280890"/>
          </a:xfrm>
        </p:spPr>
        <p:txBody>
          <a:bodyPr/>
          <a:lstStyle/>
          <a:p>
            <a:br>
              <a:rPr lang="ru-RU" dirty="0"/>
            </a:br>
            <a:r>
              <a:rPr lang="ru-RU" dirty="0"/>
              <a:t>Методология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A3C42F-9992-E847-A981-57E3D2FCA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035126"/>
            <a:ext cx="4313864" cy="3777622"/>
          </a:xfrm>
        </p:spPr>
        <p:txBody>
          <a:bodyPr/>
          <a:lstStyle/>
          <a:p>
            <a:r>
              <a:rPr lang="ru-RU" dirty="0"/>
              <a:t>Социально-философский подход к анализу гендерных феноменов, суфражистского и феминистского движений в первые десятилетия </a:t>
            </a:r>
            <a:r>
              <a:rPr lang="en-US" dirty="0"/>
              <a:t>XX </a:t>
            </a:r>
            <a:r>
              <a:rPr lang="ru-RU" dirty="0"/>
              <a:t>в.</a:t>
            </a:r>
          </a:p>
          <a:p>
            <a:endParaRPr lang="ru-RU" dirty="0"/>
          </a:p>
        </p:txBody>
      </p:sp>
      <p:sp>
        <p:nvSpPr>
          <p:cNvPr id="9" name="Выгнутая влево стрелка 8">
            <a:extLst>
              <a:ext uri="{FF2B5EF4-FFF2-40B4-BE49-F238E27FC236}">
                <a16:creationId xmlns:a16="http://schemas.microsoft.com/office/drawing/2014/main" id="{A1916DA4-634C-D146-A52A-8E7D8EB60041}"/>
              </a:ext>
            </a:extLst>
          </p:cNvPr>
          <p:cNvSpPr/>
          <p:nvPr/>
        </p:nvSpPr>
        <p:spPr>
          <a:xfrm>
            <a:off x="7843627" y="2630657"/>
            <a:ext cx="759655" cy="15042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>
            <a:extLst>
              <a:ext uri="{FF2B5EF4-FFF2-40B4-BE49-F238E27FC236}">
                <a16:creationId xmlns:a16="http://schemas.microsoft.com/office/drawing/2014/main" id="{D2699202-680B-EF4F-A4F9-A94B78995375}"/>
              </a:ext>
            </a:extLst>
          </p:cNvPr>
          <p:cNvSpPr/>
          <p:nvPr/>
        </p:nvSpPr>
        <p:spPr>
          <a:xfrm rot="10800000">
            <a:off x="10137676" y="2999989"/>
            <a:ext cx="759655" cy="15042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5856B2-3742-6C43-84B6-821E8B2292FF}"/>
              </a:ext>
            </a:extLst>
          </p:cNvPr>
          <p:cNvSpPr txBox="1"/>
          <p:nvPr/>
        </p:nvSpPr>
        <p:spPr>
          <a:xfrm>
            <a:off x="8773111" y="2630657"/>
            <a:ext cx="136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политика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6F93BF-35A0-DB42-B25D-EE4FC62648F4}"/>
              </a:ext>
            </a:extLst>
          </p:cNvPr>
          <p:cNvSpPr txBox="1"/>
          <p:nvPr/>
        </p:nvSpPr>
        <p:spPr>
          <a:xfrm>
            <a:off x="8603282" y="4062437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литература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4232346-4D8E-FB4A-BC5A-F6F16A462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496" y="4022411"/>
            <a:ext cx="3924926" cy="230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525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9D42D-4AA7-E247-9774-1B69B0C3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3790" y="395288"/>
            <a:ext cx="3505199" cy="976312"/>
          </a:xfrm>
        </p:spPr>
        <p:txBody>
          <a:bodyPr>
            <a:normAutofit/>
          </a:bodyPr>
          <a:lstStyle/>
          <a:p>
            <a:r>
              <a:rPr lang="ru-RU" dirty="0"/>
              <a:t>Довоенная активность журналистки: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129D37-1A45-B441-97F8-89EAB9013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3012" y="721518"/>
            <a:ext cx="5181600" cy="5414963"/>
          </a:xfrm>
        </p:spPr>
        <p:txBody>
          <a:bodyPr>
            <a:normAutofit/>
          </a:bodyPr>
          <a:lstStyle/>
          <a:p>
            <a:pPr algn="just"/>
            <a:r>
              <a:rPr lang="ru-RU" sz="1400" i="1" dirty="0"/>
              <a:t>«Исключение женщины из политической арены лишило ее другого способа овладеть искусством комбинирования и силой, которая неизбежно проистекает из него; исключение, основанное на глубоко укоренившемся мужском убеждении, что она существует не для собственной выгоды и выгоды, а для комфорта и удобства человека…».</a:t>
            </a:r>
          </a:p>
          <a:p>
            <a:pPr marL="0" indent="0" algn="r">
              <a:buNone/>
            </a:pPr>
            <a:r>
              <a:rPr lang="es-ES" sz="1200" i="1" dirty="0" err="1"/>
              <a:t>Cicely</a:t>
            </a:r>
            <a:r>
              <a:rPr lang="es-ES" sz="1200" i="1" dirty="0"/>
              <a:t> Hamilton                                                                          </a:t>
            </a:r>
            <a:r>
              <a:rPr lang="es-ES" sz="1200" i="1" dirty="0" err="1"/>
              <a:t>Marriage</a:t>
            </a:r>
            <a:r>
              <a:rPr lang="es-ES" sz="1200" i="1" dirty="0"/>
              <a:t> as a </a:t>
            </a:r>
            <a:r>
              <a:rPr lang="es-ES" sz="1200" i="1" dirty="0" err="1"/>
              <a:t>Trade</a:t>
            </a:r>
            <a:r>
              <a:rPr lang="es-ES" sz="1200" i="1" dirty="0"/>
              <a:t>                                                                  </a:t>
            </a:r>
            <a:r>
              <a:rPr lang="ru-RU" sz="1200" i="1" dirty="0"/>
              <a:t>     </a:t>
            </a:r>
            <a:r>
              <a:rPr lang="es-ES" sz="1200" i="1" dirty="0"/>
              <a:t>        N</a:t>
            </a:r>
            <a:r>
              <a:rPr lang="ru-RU" sz="1200" i="1" dirty="0"/>
              <a:t>.</a:t>
            </a:r>
            <a:r>
              <a:rPr lang="es-ES" sz="1200" i="1" dirty="0"/>
              <a:t>Y</a:t>
            </a:r>
            <a:r>
              <a:rPr lang="ru-RU" sz="1200" i="1" dirty="0"/>
              <a:t>., </a:t>
            </a:r>
            <a:r>
              <a:rPr lang="es-ES" sz="1200" i="1" dirty="0"/>
              <a:t>1909</a:t>
            </a:r>
            <a:r>
              <a:rPr lang="es-ES" sz="1200" dirty="0"/>
              <a:t>,153–54</a:t>
            </a:r>
            <a:r>
              <a:rPr lang="es-ES" sz="1400" dirty="0"/>
              <a:t>. </a:t>
            </a:r>
            <a:endParaRPr lang="es-ES" sz="1200" dirty="0"/>
          </a:p>
          <a:p>
            <a:endParaRPr lang="ru-RU" sz="1600" i="1" dirty="0"/>
          </a:p>
          <a:p>
            <a:endParaRPr lang="ru-RU" sz="1600" i="1" dirty="0"/>
          </a:p>
          <a:p>
            <a:endParaRPr lang="ru-RU" sz="1600" i="1" dirty="0"/>
          </a:p>
          <a:p>
            <a:endParaRPr lang="ru-RU" sz="1600" i="1" dirty="0"/>
          </a:p>
          <a:p>
            <a:endParaRPr lang="ru-RU" sz="1600" i="1" dirty="0"/>
          </a:p>
          <a:p>
            <a:endParaRPr lang="ru-RU" sz="1600" i="1" dirty="0"/>
          </a:p>
          <a:p>
            <a:endParaRPr lang="ru-RU" sz="1600" i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6B7A9D-64D3-5B4B-B080-7ACB33F11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20686" y="1598613"/>
            <a:ext cx="3873725" cy="42624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пьеса «Диана </a:t>
            </a:r>
            <a:r>
              <a:rPr lang="ru-RU" sz="1600" dirty="0" err="1"/>
              <a:t>Добсона</a:t>
            </a:r>
            <a:r>
              <a:rPr lang="ru-RU" sz="1600" dirty="0"/>
              <a:t>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пьеса «Как было выиграно голосование»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Статья «Юридические привилегии замужних женщин»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Сочинение «Брак как торговля»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Текст к гимну избирательного права «Марш женщин» и т.д.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член Женского общественно-политического союза (WSPU), Национального союза обществ женского избирательного права (NUWSS) и Лиги свободы женщин (WFL).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A1759C5-A31E-D54F-B5BE-6459A67BB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1538" y="3332677"/>
            <a:ext cx="4726641" cy="289270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0B83C84-4C77-354D-9EBF-C6975D541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7105" y="4413250"/>
            <a:ext cx="1634895" cy="244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289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9D42D-4AA7-E247-9774-1B69B0C3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663" y="415531"/>
            <a:ext cx="3681411" cy="1052512"/>
          </a:xfrm>
        </p:spPr>
        <p:txBody>
          <a:bodyPr>
            <a:normAutofit/>
          </a:bodyPr>
          <a:lstStyle/>
          <a:p>
            <a:r>
              <a:rPr lang="ru-RU" dirty="0"/>
              <a:t>Деятельность и взгляды Гамильтон после Первой мировой войны: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6B7A9D-64D3-5B4B-B080-7ACB33F11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94628" y="1824432"/>
            <a:ext cx="3681411" cy="4235449"/>
          </a:xfrm>
        </p:spPr>
        <p:txBody>
          <a:bodyPr>
            <a:normAutofit/>
          </a:bodyPr>
          <a:lstStyle/>
          <a:p>
            <a:pPr algn="just"/>
            <a:r>
              <a:rPr lang="ru-RU" i="1" dirty="0"/>
              <a:t>«Помню, я думала, читая объявление, что значило для нас избирательное право год или два назад! Как мы шли на выборы, устраивали митинги, и как мои друзья, исполненные духа мученика, бросались на полицейских — и разбивали окна — и морили себя голодом в тюрьме, </a:t>
            </a:r>
            <a:r>
              <a:rPr lang="ru-RU" b="1" i="1" dirty="0"/>
              <a:t>и что теперь</a:t>
            </a:r>
            <a:r>
              <a:rPr lang="ru-RU" i="1" dirty="0"/>
              <a:t>, в момент получения избирательных прав, до и после 1914 г., что меня действительно интересовало, так это не мысль о голосовании на следующих выборах, а клубы дыма, которые Арчи [зенитные орудия] посылали вслед убегающему самолету…». </a:t>
            </a:r>
          </a:p>
          <a:p>
            <a:pPr algn="r"/>
            <a:r>
              <a:rPr lang="es-ES" sz="1100" dirty="0" err="1"/>
              <a:t>Cicely</a:t>
            </a:r>
            <a:r>
              <a:rPr lang="es-ES" sz="1100" dirty="0"/>
              <a:t> Hamilton, </a:t>
            </a:r>
            <a:r>
              <a:rPr lang="ru-RU" sz="1100" dirty="0"/>
              <a:t>                                                         </a:t>
            </a:r>
            <a:r>
              <a:rPr lang="es-ES" sz="1100" i="1" dirty="0" err="1"/>
              <a:t>Life</a:t>
            </a:r>
            <a:r>
              <a:rPr lang="es-ES" sz="1100" i="1" dirty="0"/>
              <a:t> </a:t>
            </a:r>
            <a:r>
              <a:rPr lang="es-ES" sz="1100" i="1" dirty="0" err="1"/>
              <a:t>Errant</a:t>
            </a:r>
            <a:r>
              <a:rPr lang="es-ES" sz="1100" i="1" dirty="0"/>
              <a:t> </a:t>
            </a:r>
            <a:r>
              <a:rPr lang="es-ES" sz="1100" dirty="0"/>
              <a:t>(London: J. M. </a:t>
            </a:r>
            <a:r>
              <a:rPr lang="es-ES" sz="1100" dirty="0" err="1"/>
              <a:t>Dent</a:t>
            </a:r>
            <a:r>
              <a:rPr lang="es-ES" sz="1100" dirty="0"/>
              <a:t>, 1935),</a:t>
            </a:r>
            <a:r>
              <a:rPr lang="ru-RU" sz="1100" dirty="0"/>
              <a:t> 67-68.</a:t>
            </a:r>
            <a:br>
              <a:rPr lang="es-ES" sz="1100" dirty="0"/>
            </a:br>
            <a:endParaRPr lang="es-ES" sz="1100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77F8EA0-A0BC-9642-9B6C-15D613B43E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663" y="1824432"/>
            <a:ext cx="5555933" cy="409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3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9D42D-4AA7-E247-9774-1B69B0C3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849" y="736913"/>
            <a:ext cx="3922711" cy="1052512"/>
          </a:xfrm>
        </p:spPr>
        <p:txBody>
          <a:bodyPr>
            <a:normAutofit/>
          </a:bodyPr>
          <a:lstStyle/>
          <a:p>
            <a:r>
              <a:rPr lang="ru-RU" dirty="0"/>
              <a:t>Деятельность и взгляды Гамильтон после Первой мировой войны: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129D37-1A45-B441-97F8-89EAB9013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973" y="1523207"/>
            <a:ext cx="9598628" cy="4896644"/>
          </a:xfrm>
        </p:spPr>
        <p:txBody>
          <a:bodyPr>
            <a:normAutofit/>
          </a:bodyPr>
          <a:lstStyle/>
          <a:p>
            <a:pPr algn="just"/>
            <a:r>
              <a:rPr lang="ru-RU" sz="1500" dirty="0"/>
              <a:t>Присоединилась к движению «нового» феминизма 1920-х гг., защищающего движение за избирательное право и доступ женщин к профессии. </a:t>
            </a:r>
          </a:p>
          <a:p>
            <a:pPr algn="just"/>
            <a:r>
              <a:rPr lang="ru-RU" sz="1500" dirty="0"/>
              <a:t>Подвергла критике культурные предрассудки в отношении женщин на рабочем месте.</a:t>
            </a:r>
          </a:p>
          <a:p>
            <a:pPr algn="just"/>
            <a:r>
              <a:rPr lang="ru-RU" sz="1500" dirty="0"/>
              <a:t>В статье «Почему я стала суфражисткой», Гамильтон описала свое развитие от простой мятежницы и феминистки к «более продвинутому, компетентному и способному человеку, понимающему суть проблемы».</a:t>
            </a:r>
          </a:p>
          <a:p>
            <a:pPr algn="just"/>
            <a:r>
              <a:rPr lang="ru-RU" sz="1500" dirty="0"/>
              <a:t>КАК ДО, ТАК И ПОСЛЕ ВОЙНЫ драматург считала, что женщины и мужчины в основе своей схожи, и в результате женщины заслуживают равного обращения во всех сферах, особенно в вопросах, касающихся равной оплаты труда и социальной политики в отношении матерей и их детей (и транслировала это в своих пьесах и публицистике).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48266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{97CEE6FB-953C-8B43-9530-CC99B8AAF96A}tf10001069</Template>
  <TotalTime>1136</TotalTime>
  <Words>796</Words>
  <Application>Microsoft Macintosh PowerPoint</Application>
  <PresentationFormat>Широкоэкранный</PresentationFormat>
  <Paragraphs>55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Легкий дым</vt:lpstr>
      <vt:lpstr>        Сквозь призму Первой мировой войны: изменение восприятия суфражизма и феминизма в трудах Сисели Гамильтон   </vt:lpstr>
      <vt:lpstr> Лиз Шапиро Сандерс </vt:lpstr>
      <vt:lpstr>Презентация PowerPoint</vt:lpstr>
      <vt:lpstr> Сисели Гамильтон (1872–1952) </vt:lpstr>
      <vt:lpstr>«Before and After 1914: Suffrage and Feminism in The Writings of Cicely Hamilton» </vt:lpstr>
      <vt:lpstr> Методология </vt:lpstr>
      <vt:lpstr>Довоенная активность журналистки:</vt:lpstr>
      <vt:lpstr>Деятельность и взгляды Гамильтон после Первой мировой войны: </vt:lpstr>
      <vt:lpstr>Деятельность и взгляды Гамильтон после Первой мировой войны: </vt:lpstr>
      <vt:lpstr>Вывод: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”Before and After 1914: Suffrage and Feminism in The Writings of Cicely Hamilton”   </dc:title>
  <dc:creator>Anastasia Bobkova</dc:creator>
  <cp:lastModifiedBy>Anastasia Bobkova</cp:lastModifiedBy>
  <cp:revision>47</cp:revision>
  <dcterms:created xsi:type="dcterms:W3CDTF">2022-05-11T11:19:03Z</dcterms:created>
  <dcterms:modified xsi:type="dcterms:W3CDTF">2022-05-14T09:36:14Z</dcterms:modified>
</cp:coreProperties>
</file>